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sldIdLst>
    <p:sldId id="257" r:id="rId2"/>
    <p:sldId id="259" r:id="rId3"/>
    <p:sldId id="268" r:id="rId4"/>
    <p:sldId id="278" r:id="rId5"/>
    <p:sldId id="258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53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22"/>
  </p:normalViewPr>
  <p:slideViewPr>
    <p:cSldViewPr snapToGrid="0" snapToObjects="1">
      <p:cViewPr varScale="1">
        <p:scale>
          <a:sx n="74" d="100"/>
          <a:sy n="74" d="100"/>
        </p:scale>
        <p:origin x="55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5EA9C-39F5-B846-A75D-B03F22463956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54503-7CC8-8941-9FF1-A9082617F1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4717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638BCD-BAF0-4F2F-8ED1-BF002154F02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696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638BCD-BAF0-4F2F-8ED1-BF002154F02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539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638BCD-BAF0-4F2F-8ED1-BF002154F02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1638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13"/>
          <p:cNvSpPr>
            <a:spLocks noGrp="1"/>
          </p:cNvSpPr>
          <p:nvPr>
            <p:ph type="pic" sz="quarter" idx="50" hasCustomPrompt="1"/>
          </p:nvPr>
        </p:nvSpPr>
        <p:spPr>
          <a:xfrm>
            <a:off x="0" y="0"/>
            <a:ext cx="4272030" cy="6858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anose="020F0502020204030203" charset="0"/>
                <a:ea typeface="Lato Light" panose="020F0502020204030203" charset="0"/>
                <a:cs typeface="Lato Light" panose="020F0502020204030203" charset="0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9F21D-12A3-824C-80FA-D34F01E9177B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直角三角形 3"/>
          <p:cNvSpPr/>
          <p:nvPr/>
        </p:nvSpPr>
        <p:spPr>
          <a:xfrm>
            <a:off x="0" y="0"/>
            <a:ext cx="6880485" cy="6880485"/>
          </a:xfrm>
          <a:prstGeom prst="rtTriangl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Yuanti SC" charset="-122"/>
              <a:ea typeface="Yuanti SC" charset="-122"/>
              <a:cs typeface="Yuanti SC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 rot="5400000" flipV="1">
            <a:off x="1602826" y="0"/>
            <a:ext cx="3508588" cy="3508588"/>
          </a:xfrm>
          <a:custGeom>
            <a:avLst/>
            <a:gdLst>
              <a:gd name="connsiteX0" fmla="*/ 0 w 4343400"/>
              <a:gd name="connsiteY0" fmla="*/ 0 h 4343400"/>
              <a:gd name="connsiteX1" fmla="*/ 4343400 w 4343400"/>
              <a:gd name="connsiteY1" fmla="*/ 4343400 h 4343400"/>
              <a:gd name="connsiteX2" fmla="*/ 3486149 w 4343400"/>
              <a:gd name="connsiteY2" fmla="*/ 4343400 h 4343400"/>
              <a:gd name="connsiteX3" fmla="*/ 0 w 4343400"/>
              <a:gd name="connsiteY3" fmla="*/ 857251 h 4343400"/>
              <a:gd name="connsiteX4" fmla="*/ 0 w 4343400"/>
              <a:gd name="connsiteY4" fmla="*/ 0 h 434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400" h="4343400">
                <a:moveTo>
                  <a:pt x="0" y="0"/>
                </a:moveTo>
                <a:lnTo>
                  <a:pt x="4343400" y="4343400"/>
                </a:lnTo>
                <a:lnTo>
                  <a:pt x="3486149" y="4343400"/>
                </a:lnTo>
                <a:lnTo>
                  <a:pt x="0" y="8572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Yuanti SC" charset="-122"/>
              <a:ea typeface="Yuanti SC" charset="-122"/>
              <a:cs typeface="Yuanti SC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 rot="16200000">
            <a:off x="8183431" y="2846595"/>
            <a:ext cx="3974380" cy="4042758"/>
          </a:xfrm>
          <a:custGeom>
            <a:avLst/>
            <a:gdLst>
              <a:gd name="connsiteX0" fmla="*/ 0 w 4343400"/>
              <a:gd name="connsiteY0" fmla="*/ 0 h 4343400"/>
              <a:gd name="connsiteX1" fmla="*/ 4343400 w 4343400"/>
              <a:gd name="connsiteY1" fmla="*/ 4343400 h 4343400"/>
              <a:gd name="connsiteX2" fmla="*/ 3486149 w 4343400"/>
              <a:gd name="connsiteY2" fmla="*/ 4343400 h 4343400"/>
              <a:gd name="connsiteX3" fmla="*/ 0 w 4343400"/>
              <a:gd name="connsiteY3" fmla="*/ 857251 h 4343400"/>
              <a:gd name="connsiteX4" fmla="*/ 0 w 4343400"/>
              <a:gd name="connsiteY4" fmla="*/ 0 h 434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400" h="4343400">
                <a:moveTo>
                  <a:pt x="0" y="0"/>
                </a:moveTo>
                <a:lnTo>
                  <a:pt x="4343400" y="4343400"/>
                </a:lnTo>
                <a:lnTo>
                  <a:pt x="3486149" y="4343400"/>
                </a:lnTo>
                <a:lnTo>
                  <a:pt x="0" y="857251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Yuanti SC" charset="-122"/>
              <a:ea typeface="Yuanti SC" charset="-122"/>
              <a:cs typeface="Yuanti SC" charset="-122"/>
            </a:endParaRPr>
          </a:p>
        </p:txBody>
      </p:sp>
      <p:pic>
        <p:nvPicPr>
          <p:cNvPr id="3" name="钢琴曲 - 水边的阿狄丽娜 - 理查德 克莱德曼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02826" y="-1401762"/>
            <a:ext cx="609600" cy="6096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301106" y="1733606"/>
            <a:ext cx="6230619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dirty="0">
                <a:solidFill>
                  <a:schemeClr val="bg1">
                    <a:lumMod val="50000"/>
                  </a:schemeClr>
                </a:solidFill>
                <a:latin typeface="Yuanti SC" charset="-122"/>
                <a:ea typeface="Yuanti SC" charset="-122"/>
                <a:cs typeface="Yuanti SC" charset="-122"/>
              </a:rPr>
              <a:t>   </a:t>
            </a:r>
          </a:p>
          <a:p>
            <a:r>
              <a:rPr kumimoji="1" lang="zh-CN" altLang="en-US" sz="6000" b="1" dirty="0">
                <a:solidFill>
                  <a:schemeClr val="bg1">
                    <a:lumMod val="50000"/>
                  </a:schemeClr>
                </a:solidFill>
                <a:latin typeface="Yuanti SC" charset="-122"/>
                <a:ea typeface="Yuanti SC" charset="-122"/>
                <a:cs typeface="Yuanti SC" charset="-122"/>
              </a:rPr>
              <a:t>项目答辩</a:t>
            </a:r>
          </a:p>
        </p:txBody>
      </p:sp>
      <p:sp>
        <p:nvSpPr>
          <p:cNvPr id="18" name="文本框 17"/>
          <p:cNvSpPr txBox="1"/>
          <p:nvPr/>
        </p:nvSpPr>
        <p:spPr>
          <a:xfrm rot="2648766">
            <a:off x="515451" y="3790756"/>
            <a:ext cx="85521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>
                <a:solidFill>
                  <a:srgbClr val="43536A"/>
                </a:solidFill>
                <a:latin typeface="Yuanti SC" charset="-122"/>
                <a:ea typeface="Yuanti SC" charset="-122"/>
                <a:cs typeface="Yuanti SC" charset="-122"/>
              </a:rPr>
              <a:t>BUSINESS POWERPOINT</a:t>
            </a:r>
            <a:endParaRPr kumimoji="1" lang="en-US" altLang="zh-CN" sz="1600" b="1" dirty="0">
              <a:solidFill>
                <a:srgbClr val="43536A"/>
              </a:solidFill>
              <a:latin typeface="Yuanti SC" charset="-122"/>
              <a:ea typeface="Yuanti SC" charset="-122"/>
              <a:cs typeface="Yuanti SC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01095" y="763188"/>
            <a:ext cx="3696293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b="1">
                <a:solidFill>
                  <a:srgbClr val="43536A"/>
                </a:solidFill>
                <a:latin typeface="Yuanti SC" charset="-122"/>
                <a:ea typeface="Yuanti SC" charset="-122"/>
                <a:cs typeface="Yuanti SC" charset="-122"/>
              </a:rPr>
              <a:t>2018</a:t>
            </a:r>
            <a:endParaRPr kumimoji="1" lang="zh-CN" altLang="en-US" sz="8000" b="1" dirty="0">
              <a:solidFill>
                <a:srgbClr val="43536A"/>
              </a:solidFill>
              <a:latin typeface="Yuanti SC" charset="-122"/>
              <a:ea typeface="Yuanti SC" charset="-122"/>
              <a:cs typeface="Yuanti SC" charset="-122"/>
            </a:endParaRPr>
          </a:p>
        </p:txBody>
      </p:sp>
      <p:sp>
        <p:nvSpPr>
          <p:cNvPr id="20" name="直角三角形 19"/>
          <p:cNvSpPr/>
          <p:nvPr/>
        </p:nvSpPr>
        <p:spPr>
          <a:xfrm flipH="1" flipV="1">
            <a:off x="10467834" y="9622"/>
            <a:ext cx="1724166" cy="1724166"/>
          </a:xfrm>
          <a:prstGeom prst="rtTriangle">
            <a:avLst/>
          </a:prstGeom>
          <a:solidFill>
            <a:srgbClr val="43536A"/>
          </a:solidFill>
          <a:ln>
            <a:solidFill>
              <a:srgbClr val="4353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64855" y="4683760"/>
            <a:ext cx="30175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        </a:t>
            </a:r>
            <a:r>
              <a:rPr lang="zh-CN" altLang="en-US" sz="2400"/>
              <a:t>答辩人：郑师卫  指导老师：李辉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  <p:bldP spid="8" grpId="0" animBg="1"/>
      <p:bldP spid="10" grpId="0" animBg="1"/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8"/>
          <p:cNvSpPr/>
          <p:nvPr/>
        </p:nvSpPr>
        <p:spPr>
          <a:xfrm>
            <a:off x="-12095" y="-1"/>
            <a:ext cx="6889531" cy="6889531"/>
          </a:xfrm>
          <a:custGeom>
            <a:avLst/>
            <a:gdLst>
              <a:gd name="connsiteX0" fmla="*/ 0 w 5896303"/>
              <a:gd name="connsiteY0" fmla="*/ 0 h 5896303"/>
              <a:gd name="connsiteX1" fmla="*/ 5896303 w 5896303"/>
              <a:gd name="connsiteY1" fmla="*/ 5896303 h 5896303"/>
              <a:gd name="connsiteX2" fmla="*/ 5579364 w 5896303"/>
              <a:gd name="connsiteY2" fmla="*/ 5896303 h 5896303"/>
              <a:gd name="connsiteX3" fmla="*/ 0 w 5896303"/>
              <a:gd name="connsiteY3" fmla="*/ 316939 h 5896303"/>
              <a:gd name="connsiteX4" fmla="*/ 0 w 5896303"/>
              <a:gd name="connsiteY4" fmla="*/ 0 h 5896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96303" h="5896303">
                <a:moveTo>
                  <a:pt x="0" y="0"/>
                </a:moveTo>
                <a:lnTo>
                  <a:pt x="5896303" y="5896303"/>
                </a:lnTo>
                <a:lnTo>
                  <a:pt x="5579364" y="5896303"/>
                </a:lnTo>
                <a:lnTo>
                  <a:pt x="0" y="316939"/>
                </a:lnTo>
                <a:lnTo>
                  <a:pt x="0" y="0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5"/>
          <p:cNvSpPr/>
          <p:nvPr/>
        </p:nvSpPr>
        <p:spPr>
          <a:xfrm flipV="1">
            <a:off x="1016874" y="425667"/>
            <a:ext cx="3942961" cy="1924021"/>
          </a:xfrm>
          <a:prstGeom prst="triangle">
            <a:avLst/>
          </a:prstGeom>
          <a:noFill/>
          <a:ln w="28575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4"/>
          <p:cNvSpPr/>
          <p:nvPr/>
        </p:nvSpPr>
        <p:spPr>
          <a:xfrm flipV="1">
            <a:off x="1016874" y="-1"/>
            <a:ext cx="3942961" cy="1924021"/>
          </a:xfrm>
          <a:prstGeom prst="triangle">
            <a:avLst/>
          </a:prstGeom>
          <a:solidFill>
            <a:srgbClr val="4353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32"/>
          <p:cNvSpPr txBox="1">
            <a:spLocks noChangeArrowheads="1"/>
          </p:cNvSpPr>
          <p:nvPr/>
        </p:nvSpPr>
        <p:spPr bwMode="auto">
          <a:xfrm>
            <a:off x="3580814" y="1924020"/>
            <a:ext cx="1194750" cy="1161633"/>
          </a:xfrm>
          <a:prstGeom prst="diamond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ea typeface="微软雅黑" panose="020B0503020204020204" charset="-122"/>
              </a:rPr>
              <a:t>01</a:t>
            </a:r>
            <a:endParaRPr lang="zh-CN" altLang="en-US" sz="3200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sp>
        <p:nvSpPr>
          <p:cNvPr id="12" name="TextBox 32"/>
          <p:cNvSpPr txBox="1">
            <a:spLocks noChangeArrowheads="1"/>
          </p:cNvSpPr>
          <p:nvPr/>
        </p:nvSpPr>
        <p:spPr bwMode="auto">
          <a:xfrm>
            <a:off x="4576699" y="2998130"/>
            <a:ext cx="1194750" cy="1161633"/>
          </a:xfrm>
          <a:prstGeom prst="diamond">
            <a:avLst/>
          </a:prstGeom>
          <a:solidFill>
            <a:srgbClr val="43536A"/>
          </a:solidFill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ea typeface="微软雅黑" panose="020B0503020204020204" charset="-122"/>
              </a:rPr>
              <a:t>02</a:t>
            </a:r>
            <a:endParaRPr lang="zh-CN" altLang="en-US" sz="3200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sp>
        <p:nvSpPr>
          <p:cNvPr id="17" name="TextBox 32"/>
          <p:cNvSpPr txBox="1">
            <a:spLocks noChangeArrowheads="1"/>
          </p:cNvSpPr>
          <p:nvPr/>
        </p:nvSpPr>
        <p:spPr bwMode="auto">
          <a:xfrm>
            <a:off x="5498288" y="4000485"/>
            <a:ext cx="1194750" cy="1161633"/>
          </a:xfrm>
          <a:prstGeom prst="diamond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ea typeface="微软雅黑" panose="020B0503020204020204" charset="-122"/>
              </a:rPr>
              <a:t>03</a:t>
            </a:r>
            <a:endParaRPr lang="zh-CN" altLang="en-US" sz="3200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sp>
        <p:nvSpPr>
          <p:cNvPr id="22" name="TextBox 32"/>
          <p:cNvSpPr txBox="1">
            <a:spLocks noChangeArrowheads="1"/>
          </p:cNvSpPr>
          <p:nvPr/>
        </p:nvSpPr>
        <p:spPr bwMode="auto">
          <a:xfrm>
            <a:off x="6553226" y="5162225"/>
            <a:ext cx="1194750" cy="1161633"/>
          </a:xfrm>
          <a:prstGeom prst="diamond">
            <a:avLst/>
          </a:prstGeom>
          <a:solidFill>
            <a:srgbClr val="43536A"/>
          </a:solidFill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ea typeface="微软雅黑" panose="020B0503020204020204" charset="-122"/>
              </a:rPr>
              <a:t>04</a:t>
            </a:r>
            <a:endParaRPr lang="zh-CN" altLang="en-US" sz="3200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sp>
        <p:nvSpPr>
          <p:cNvPr id="26" name="直角三角形 25"/>
          <p:cNvSpPr/>
          <p:nvPr/>
        </p:nvSpPr>
        <p:spPr>
          <a:xfrm>
            <a:off x="-1" y="961697"/>
            <a:ext cx="5896303" cy="5896303"/>
          </a:xfrm>
          <a:prstGeom prst="rtTriangl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576445" y="1873250"/>
            <a:ext cx="56775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2800" dirty="0" err="1" smtClean="0">
                <a:sym typeface="+mn-ea"/>
              </a:rPr>
              <a:t>一</a:t>
            </a:r>
            <a:r>
              <a:rPr lang="en-US" altLang="zh-CN" sz="2800" dirty="0" err="1" smtClean="0">
                <a:sym typeface="+mn-ea"/>
              </a:rPr>
              <a:t>: </a:t>
            </a:r>
            <a:r>
              <a:rPr lang="zh-CN" altLang="en-US" sz="2800" dirty="0" err="1" smtClean="0">
                <a:sym typeface="+mn-ea"/>
              </a:rPr>
              <a:t>对项目的大致了解与分析</a:t>
            </a:r>
            <a:r>
              <a:rPr lang="en-US" altLang="zh-CN" sz="2800" dirty="0" err="1" smtClean="0">
                <a:sym typeface="+mn-ea"/>
              </a:rPr>
              <a:t>.</a:t>
            </a:r>
            <a:endParaRPr kumimoji="1" lang="zh-CN" altLang="en-US" sz="2800" dirty="0">
              <a:latin typeface="Yuanti SC" charset="-122"/>
              <a:ea typeface="Yuanti SC" charset="-122"/>
              <a:cs typeface="Yuanti SC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687060" y="2997835"/>
            <a:ext cx="66516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2800" dirty="0" err="1" smtClean="0">
                <a:sym typeface="+mn-ea"/>
              </a:rPr>
              <a:t>二</a:t>
            </a:r>
            <a:r>
              <a:rPr lang="en-US" altLang="zh-CN" sz="2800" dirty="0" err="1" smtClean="0">
                <a:sym typeface="+mn-ea"/>
              </a:rPr>
              <a:t>:</a:t>
            </a:r>
            <a:r>
              <a:rPr lang="zh-CN" altLang="en-US" sz="2800" dirty="0" err="1" smtClean="0">
                <a:sym typeface="+mn-ea"/>
              </a:rPr>
              <a:t>遇到的问题</a:t>
            </a:r>
            <a:endParaRPr kumimoji="1" lang="zh-CN" altLang="en-US" sz="2800" dirty="0" err="1" smtClean="0">
              <a:latin typeface="Yuanti SC" charset="-122"/>
              <a:ea typeface="Yuanti SC" charset="-122"/>
              <a:cs typeface="Yuanti SC" charset="-122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586980" y="5266055"/>
            <a:ext cx="51676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altLang="en-US" sz="2800" dirty="0" err="1" smtClean="0">
                <a:sym typeface="+mn-ea"/>
              </a:rPr>
              <a:t>四</a:t>
            </a:r>
            <a:r>
              <a:rPr lang="en-US" altLang="zh-CN" sz="2800" dirty="0" err="1" smtClean="0">
                <a:sym typeface="+mn-ea"/>
              </a:rPr>
              <a:t>:</a:t>
            </a:r>
            <a:r>
              <a:rPr lang="zh-CN" altLang="en-US" sz="2800" dirty="0" err="1" smtClean="0">
                <a:sym typeface="+mn-ea"/>
              </a:rPr>
              <a:t>总结与反思</a:t>
            </a:r>
            <a:endParaRPr lang="zh-CN" altLang="en-US" sz="2800" dirty="0" err="1" smtClean="0">
              <a:solidFill>
                <a:schemeClr val="accent1"/>
              </a:solidFill>
              <a:latin typeface="+mn-lt"/>
              <a:ea typeface="+mn-ea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kumimoji="1" lang="zh-CN" altLang="en-US" sz="2800" dirty="0">
              <a:latin typeface="Yuanti SC" charset="-122"/>
              <a:ea typeface="Yuanti SC" charset="-122"/>
              <a:cs typeface="Yuanti SC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553200" y="4000500"/>
            <a:ext cx="57848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2800" dirty="0" err="1" smtClean="0">
                <a:sym typeface="+mn-ea"/>
              </a:rPr>
              <a:t>三</a:t>
            </a:r>
            <a:r>
              <a:rPr lang="en-US" altLang="zh-CN" sz="2800" dirty="0" err="1" smtClean="0">
                <a:sym typeface="+mn-ea"/>
              </a:rPr>
              <a:t>:</a:t>
            </a:r>
            <a:r>
              <a:rPr lang="zh-CN" altLang="en-US" sz="2800" dirty="0" err="1" smtClean="0">
                <a:sym typeface="+mn-ea"/>
              </a:rPr>
              <a:t>页面展示</a:t>
            </a:r>
            <a:endParaRPr kumimoji="1" lang="zh-CN" altLang="en-US" sz="2800" dirty="0" err="1" smtClean="0">
              <a:latin typeface="Yuanti SC" charset="-122"/>
              <a:ea typeface="Yuanti SC" charset="-122"/>
              <a:cs typeface="Yuanti SC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097470" y="64238"/>
            <a:ext cx="2608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>
                <a:solidFill>
                  <a:schemeClr val="bg1"/>
                </a:solidFill>
                <a:latin typeface="Yuanti SC" charset="-122"/>
                <a:ea typeface="Yuanti SC" charset="-122"/>
                <a:cs typeface="Yuanti SC" charset="-122"/>
              </a:rPr>
              <a:t>Contents </a:t>
            </a:r>
          </a:p>
          <a:p>
            <a:r>
              <a:rPr kumimoji="1" lang="zh-CN" altLang="en-US" sz="3600" dirty="0">
                <a:solidFill>
                  <a:schemeClr val="bg1"/>
                </a:solidFill>
                <a:latin typeface="Yuanti SC" charset="-122"/>
                <a:ea typeface="Yuanti SC" charset="-122"/>
                <a:cs typeface="Yuanti SC" charset="-122"/>
              </a:rPr>
              <a:t>目录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26" grpId="0" animBg="1"/>
      <p:bldP spid="27" grpId="0"/>
      <p:bldP spid="29" grpId="0"/>
      <p:bldP spid="31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文本框 9"/>
          <p:cNvSpPr txBox="1"/>
          <p:nvPr>
            <p:custDataLst>
              <p:tags r:id="rId1"/>
            </p:custDataLst>
          </p:nvPr>
        </p:nvSpPr>
        <p:spPr>
          <a:xfrm>
            <a:off x="7422075" y="3175160"/>
            <a:ext cx="2140568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微信首页</a:t>
            </a:r>
          </a:p>
        </p:txBody>
      </p:sp>
      <p:sp>
        <p:nvSpPr>
          <p:cNvPr id="9" name="TextBox 76"/>
          <p:cNvSpPr txBox="1"/>
          <p:nvPr/>
        </p:nvSpPr>
        <p:spPr>
          <a:xfrm>
            <a:off x="4414222" y="451957"/>
            <a:ext cx="32308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43536A"/>
                </a:solidFill>
                <a:latin typeface="微软雅黑" panose="020B0503020204020204" charset="-122"/>
                <a:ea typeface="微软雅黑" panose="020B0503020204020204" charset="-122"/>
              </a:rPr>
              <a:t>遇到的问题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83185" y="1282065"/>
            <a:ext cx="118935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4000" b="1" dirty="0">
                <a:solidFill>
                  <a:srgbClr val="43536A"/>
                </a:solidFill>
                <a:latin typeface="Yuanti SC" charset="-122"/>
                <a:ea typeface="Yuanti SC" charset="-122"/>
                <a:cs typeface="Yuanti SC" charset="-122"/>
              </a:rPr>
              <a:t> </a:t>
            </a:r>
            <a:r>
              <a:rPr kumimoji="1" lang="zh-CN" altLang="en-US" sz="4000" b="1" dirty="0">
                <a:solidFill>
                  <a:srgbClr val="43536A"/>
                </a:solidFill>
                <a:latin typeface="Yuanti SC" charset="-122"/>
                <a:ea typeface="Yuanti SC" charset="-122"/>
                <a:cs typeface="Yuanti SC" charset="-122"/>
              </a:rPr>
              <a:t>遇到的问题：布局写的不合理。有点乱，</a:t>
            </a:r>
            <a:endParaRPr kumimoji="1" lang="en-US" altLang="zh-CN" sz="4000" b="1" dirty="0">
              <a:solidFill>
                <a:srgbClr val="43536A"/>
              </a:solidFill>
              <a:latin typeface="Yuanti SC" charset="-122"/>
              <a:ea typeface="Yuanti SC" charset="-122"/>
              <a:cs typeface="Yuanti SC" charset="-122"/>
            </a:endParaRP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5125438" y="1818906"/>
            <a:ext cx="2635631" cy="257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43536A"/>
                </a:solidFill>
                <a:latin typeface="Yuanti SC" charset="-122"/>
                <a:ea typeface="Yuanti SC" charset="-122"/>
                <a:cs typeface="Yuanti SC" charset="-122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43536A"/>
              </a:solidFill>
              <a:latin typeface="Yuanti SC" charset="-122"/>
              <a:ea typeface="Yuanti SC" charset="-122"/>
              <a:cs typeface="Yuanti SC" charset="-122"/>
              <a:sym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86055" y="2578735"/>
            <a:ext cx="9376410" cy="914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/>
              <a:t>写网页太着急，思路混乱</a:t>
            </a:r>
          </a:p>
        </p:txBody>
      </p:sp>
      <p:sp>
        <p:nvSpPr>
          <p:cNvPr id="3" name="流程图: 过程 2"/>
          <p:cNvSpPr/>
          <p:nvPr/>
        </p:nvSpPr>
        <p:spPr>
          <a:xfrm>
            <a:off x="186055" y="4351020"/>
            <a:ext cx="9375775" cy="94742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/>
              <a:t>代</a:t>
            </a:r>
            <a:r>
              <a:rPr lang="zh-CN" altLang="en-US" sz="4000" smtClean="0"/>
              <a:t>码优化和封装</a:t>
            </a:r>
            <a:endParaRPr lang="zh-CN" altLang="en-US" sz="400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>
            <a:fillRect/>
          </a:stretch>
        </p:blipFill>
        <p:spPr/>
      </p:pic>
      <p:sp>
        <p:nvSpPr>
          <p:cNvPr id="32" name="Rectangle 31"/>
          <p:cNvSpPr/>
          <p:nvPr/>
        </p:nvSpPr>
        <p:spPr>
          <a:xfrm>
            <a:off x="-2051" y="0"/>
            <a:ext cx="12193735" cy="6858000"/>
          </a:xfrm>
          <a:prstGeom prst="rect">
            <a:avLst/>
          </a:prstGeom>
          <a:solidFill>
            <a:srgbClr val="43536A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74" name="Shape 2579"/>
          <p:cNvSpPr/>
          <p:nvPr/>
        </p:nvSpPr>
        <p:spPr>
          <a:xfrm>
            <a:off x="2424727" y="1074329"/>
            <a:ext cx="483535" cy="4835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79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670017" y="779451"/>
            <a:ext cx="4028135" cy="558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2490" b="1" dirty="0">
                <a:solidFill>
                  <a:schemeClr val="bg1"/>
                </a:solidFill>
              </a:rPr>
              <a:t> </a:t>
            </a:r>
            <a:r>
              <a:rPr kumimoji="1" lang="zh-CN" altLang="en-US" sz="275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自我总结与反思</a:t>
            </a:r>
            <a:endParaRPr kumimoji="1" lang="zh-CN" altLang="en-US" sz="4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34870" y="1781810"/>
            <a:ext cx="88639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</a:rPr>
              <a:t>总结：年后这一个月的学习让我感受到自身的不足与许多需要改进的地方</a:t>
            </a:r>
            <a:r>
              <a:rPr lang="zh-CN" altLang="en-US" sz="3600" b="1" smtClean="0">
                <a:solidFill>
                  <a:schemeClr val="bg1"/>
                </a:solidFill>
              </a:rPr>
              <a:t>，一是敲代码的效率和质量，二是遇到难得东西和不会的知识，不去尝试，三是不善于总结，最后下个月努力改掉这些不好的东西，然后比这个月更加努力，</a:t>
            </a:r>
            <a:endParaRPr lang="zh-CN" altLang="en-US" sz="36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直角三角形 3"/>
          <p:cNvSpPr/>
          <p:nvPr/>
        </p:nvSpPr>
        <p:spPr>
          <a:xfrm>
            <a:off x="-83185" y="0"/>
            <a:ext cx="6880485" cy="6880485"/>
          </a:xfrm>
          <a:prstGeom prst="rtTriangl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Yuanti SC" charset="-122"/>
              <a:ea typeface="Yuanti SC" charset="-122"/>
              <a:cs typeface="Yuanti SC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 rot="5400000" flipV="1">
            <a:off x="1602826" y="0"/>
            <a:ext cx="3508588" cy="3508588"/>
          </a:xfrm>
          <a:custGeom>
            <a:avLst/>
            <a:gdLst>
              <a:gd name="connsiteX0" fmla="*/ 0 w 4343400"/>
              <a:gd name="connsiteY0" fmla="*/ 0 h 4343400"/>
              <a:gd name="connsiteX1" fmla="*/ 4343400 w 4343400"/>
              <a:gd name="connsiteY1" fmla="*/ 4343400 h 4343400"/>
              <a:gd name="connsiteX2" fmla="*/ 3486149 w 4343400"/>
              <a:gd name="connsiteY2" fmla="*/ 4343400 h 4343400"/>
              <a:gd name="connsiteX3" fmla="*/ 0 w 4343400"/>
              <a:gd name="connsiteY3" fmla="*/ 857251 h 4343400"/>
              <a:gd name="connsiteX4" fmla="*/ 0 w 4343400"/>
              <a:gd name="connsiteY4" fmla="*/ 0 h 434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400" h="4343400">
                <a:moveTo>
                  <a:pt x="0" y="0"/>
                </a:moveTo>
                <a:lnTo>
                  <a:pt x="4343400" y="4343400"/>
                </a:lnTo>
                <a:lnTo>
                  <a:pt x="3486149" y="4343400"/>
                </a:lnTo>
                <a:lnTo>
                  <a:pt x="0" y="8572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Yuanti SC" charset="-122"/>
              <a:ea typeface="Yuanti SC" charset="-122"/>
              <a:cs typeface="Yuanti SC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 rot="16200000">
            <a:off x="8183431" y="2846595"/>
            <a:ext cx="3974380" cy="4042758"/>
          </a:xfrm>
          <a:custGeom>
            <a:avLst/>
            <a:gdLst>
              <a:gd name="connsiteX0" fmla="*/ 0 w 4343400"/>
              <a:gd name="connsiteY0" fmla="*/ 0 h 4343400"/>
              <a:gd name="connsiteX1" fmla="*/ 4343400 w 4343400"/>
              <a:gd name="connsiteY1" fmla="*/ 4343400 h 4343400"/>
              <a:gd name="connsiteX2" fmla="*/ 3486149 w 4343400"/>
              <a:gd name="connsiteY2" fmla="*/ 4343400 h 4343400"/>
              <a:gd name="connsiteX3" fmla="*/ 0 w 4343400"/>
              <a:gd name="connsiteY3" fmla="*/ 857251 h 4343400"/>
              <a:gd name="connsiteX4" fmla="*/ 0 w 4343400"/>
              <a:gd name="connsiteY4" fmla="*/ 0 h 434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400" h="4343400">
                <a:moveTo>
                  <a:pt x="0" y="0"/>
                </a:moveTo>
                <a:lnTo>
                  <a:pt x="4343400" y="4343400"/>
                </a:lnTo>
                <a:lnTo>
                  <a:pt x="3486149" y="4343400"/>
                </a:lnTo>
                <a:lnTo>
                  <a:pt x="0" y="857251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Yuanti SC" charset="-122"/>
              <a:ea typeface="Yuanti SC" charset="-122"/>
              <a:cs typeface="Yuanti SC" charset="-122"/>
            </a:endParaRPr>
          </a:p>
        </p:txBody>
      </p:sp>
      <p:pic>
        <p:nvPicPr>
          <p:cNvPr id="3" name="钢琴曲 - 水边的阿狄丽娜 - 理查德 克莱德曼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02826" y="-1401762"/>
            <a:ext cx="609600" cy="60960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 rot="2648766">
            <a:off x="515451" y="3790756"/>
            <a:ext cx="85521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>
                <a:solidFill>
                  <a:srgbClr val="43536A"/>
                </a:solidFill>
                <a:latin typeface="Yuanti SC" charset="-122"/>
                <a:ea typeface="Yuanti SC" charset="-122"/>
                <a:cs typeface="Yuanti SC" charset="-122"/>
              </a:rPr>
              <a:t>BUSINESS POWERPOINT</a:t>
            </a:r>
            <a:endParaRPr kumimoji="1" lang="en-US" altLang="zh-CN" sz="1600" b="1" dirty="0">
              <a:solidFill>
                <a:srgbClr val="43536A"/>
              </a:solidFill>
              <a:latin typeface="Yuanti SC" charset="-122"/>
              <a:ea typeface="Yuanti SC" charset="-122"/>
              <a:cs typeface="Yuanti SC" charset="-122"/>
            </a:endParaRPr>
          </a:p>
        </p:txBody>
      </p:sp>
      <p:grpSp>
        <p:nvGrpSpPr>
          <p:cNvPr id="13" name="组合 2"/>
          <p:cNvGrpSpPr/>
          <p:nvPr/>
        </p:nvGrpSpPr>
        <p:grpSpPr>
          <a:xfrm>
            <a:off x="3560201" y="457043"/>
            <a:ext cx="9846220" cy="3738194"/>
            <a:chOff x="1473492" y="869863"/>
            <a:chExt cx="6436704" cy="2743298"/>
          </a:xfrm>
        </p:grpSpPr>
        <p:sp>
          <p:nvSpPr>
            <p:cNvPr id="19" name="矩形 18"/>
            <p:cNvSpPr/>
            <p:nvPr/>
          </p:nvSpPr>
          <p:spPr>
            <a:xfrm>
              <a:off x="2539486" y="869863"/>
              <a:ext cx="4304716" cy="20158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1500" dirty="0">
                  <a:solidFill>
                    <a:srgbClr val="43536A"/>
                  </a:solidFill>
                  <a:latin typeface="Impact" panose="020B0806030902050204" pitchFamily="34" charset="0"/>
                  <a:ea typeface="微软雅黑" panose="020B0503020204020204" charset="-122"/>
                </a:rPr>
                <a:t>THANKS!</a:t>
              </a:r>
              <a:endParaRPr lang="zh-CN" altLang="en-US" sz="11500" dirty="0">
                <a:solidFill>
                  <a:srgbClr val="43536A"/>
                </a:solidFill>
                <a:latin typeface="Impact" panose="020B0806030902050204" pitchFamily="34" charset="0"/>
                <a:ea typeface="微软雅黑" panose="020B0503020204020204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473492" y="3275312"/>
              <a:ext cx="6436704" cy="3378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1600" dirty="0">
                <a:solidFill>
                  <a:srgbClr val="43536A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5241164" y="2819228"/>
            <a:ext cx="6534607" cy="76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zh-CN" altLang="en-US" sz="4400" b="1" dirty="0">
                <a:solidFill>
                  <a:srgbClr val="43536A"/>
                </a:solidFill>
                <a:latin typeface="微软雅黑" panose="020B0503020204020204" charset="-122"/>
                <a:ea typeface="微软雅黑" panose="020B0503020204020204" charset="-122"/>
              </a:rPr>
              <a:t>感谢观看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bldLvl="0" animBg="1"/>
      <p:bldP spid="8" grpId="0" animBg="1"/>
      <p:bldP spid="10" grpId="0" animBg="1"/>
      <p:bldP spid="2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231</Words>
  <Application>Microsoft Office PowerPoint</Application>
  <PresentationFormat>宽屏</PresentationFormat>
  <Paragraphs>29</Paragraphs>
  <Slides>5</Slides>
  <Notes>3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5" baseType="lpstr">
      <vt:lpstr>Gill Sans</vt:lpstr>
      <vt:lpstr>Lato Light</vt:lpstr>
      <vt:lpstr>Yuanti SC</vt:lpstr>
      <vt:lpstr>宋体</vt:lpstr>
      <vt:lpstr>微软雅黑</vt:lpstr>
      <vt:lpstr>Arial</vt:lpstr>
      <vt:lpstr>Calibri</vt:lpstr>
      <vt:lpstr>Calibri Light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21566820@qq.com</dc:creator>
  <cp:lastModifiedBy>Administrator</cp:lastModifiedBy>
  <cp:revision>32</cp:revision>
  <dcterms:created xsi:type="dcterms:W3CDTF">2017-04-07T13:26:00Z</dcterms:created>
  <dcterms:modified xsi:type="dcterms:W3CDTF">2018-06-20T00:35:48Z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